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3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6;&#1077;&#1079;&#1091;&#1083;&#1100;&#1090;&#1072;&#1090;&#1099;%20&#1084;&#1086;&#1085;&#1080;&#1090;&#1086;&#1088;&#1080;&#1085;&#1075;&#1072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&#1050;&#1045;&#1049;&#1057;%20-%20&#1047;&#1040;&#1044;&#1040;&#1053;&#1048;&#1045;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7;&#1090;&#1086;&#1076;&#1080;&#1095;&#1077;&#1089;&#1082;&#1080;&#1077;%20&#1088;&#1077;&#1082;&#1086;&#1084;&#1077;&#1085;&#1076;&#1072;&#1094;&#1080;&#1080;%20&#1076;&#1083;&#1103;%20&#1082;&#1083;&#1072;&#1089;&#1089;&#1085;&#1099;&#1093;%20&#1088;&#1091;&#1082;&#1086;&#1074;&#1086;&#1076;&#1080;&#1090;&#1077;&#1083;&#1077;&#1081;%20%20&#1087;&#1088;&#1080;%20&#1088;&#1072;&#1073;&#1086;&#1090;&#1077;%20&#1089;%20&#1086;&#1073;&#1091;&#1095;&#1072;&#1102;&#1097;&#1080;&#1084;&#1080;&#1089;&#1103;%20&#1087;&#1088;&#1080;%20&#1074;&#1086;&#1079;&#1085;&#1080;&#1082;&#1085;&#1086;&#1074;&#1077;&#1085;&#1080;&#1080;%20&#1090;&#1088;&#1072;&#1074;&#1083;&#1080;%20&#1074;%20&#1082;&#1086;&#1083;&#1083;&#1077;&#1082;&#1090;&#1080;&#1074;&#1077;.pdf" TargetMode="External"/><Relationship Id="rId7" Type="http://schemas.openxmlformats.org/officeDocument/2006/relationships/hyperlink" Target="&#1056;&#1072;&#1079;&#1088;&#1072;&#1073;&#1086;&#1090;&#1082;&#1072;%20&#1082;&#1083;&#1072;&#1089;&#1089;&#1085;&#1086;&#1075;&#1086;%20&#1095;&#1072;&#1089;&#1072;%20&#1074;%203&#1073;%20&#1082;&#1083;&#1072;&#1089;&#1089;&#1077;%20(1)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&#1056;&#1072;&#1079;&#1088;&#1072;&#1073;&#1086;&#1090;&#1082;&#1072;%20&#1088;&#1086;&#1076;&#1080;&#1090;&#1077;&#1083;&#1100;&#1089;&#1082;&#1086;&#1075;&#1086;%20&#1089;&#1086;&#1073;&#1088;&#1072;&#1085;&#1080;&#1103;%20&#1087;&#1086;%20&#1090;&#1077;&#1084;&#1077;%20&#1041;&#1091;&#1083;&#1083;&#1080;&#1085;&#1075;,%20&#1082;&#1080;&#1073;&#1077;&#1088;&#1073;&#1091;&#1083;&#1083;&#1080;&#1085;&#1075;.pdf" TargetMode="External"/><Relationship Id="rId5" Type="http://schemas.openxmlformats.org/officeDocument/2006/relationships/hyperlink" Target="&#1041;&#1091;&#1083;&#1083;&#1080;&#1085;&#1075;-&#1055;&#1089;&#1080;&#1093;&#1086;&#1083;&#1086;&#1075;&#1080;&#1095;&#1077;&#1089;&#1082;&#1086;&#1077;%20&#1085;&#1072;&#1089;&#1080;&#1083;&#1080;&#1077;%20&#1074;%20&#1096;&#1082;&#1086;&#1083;&#1100;&#1085;&#1086;&#1084;%20&#1082;&#1086;&#1083;&#1083;&#1077;&#1082;&#1090;&#1080;&#1074;&#1077;&#187;.pdf" TargetMode="External"/><Relationship Id="rId4" Type="http://schemas.openxmlformats.org/officeDocument/2006/relationships/hyperlink" Target="&#1057;&#1077;&#1088;&#1090;&#1080;&#1092;&#1080;&#1082;&#1072;&#1090;&#1099;%20&#1087;&#1077;&#1076;&#1072;&#1075;&#1086;&#1075;&#1086;&#1074;%20-&#1091;&#1095;&#1072;&#1089;&#1090;&#1085;&#1080;&#1082;&#1086;&#1074;%20&#1074;&#1077;&#1073;&#1080;&#1085;&#1072;&#1088;&#1086;&#1074;.zip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videouroki.net/html/2019/01/22/v_5c46de38f055b/v99727797_1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1"/>
            <a:ext cx="9537576" cy="701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33265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редняя школа№9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xn--9-9sbwlccjdfyvd6d.xn--p1ai/images/%D1%84%D0%BE%D1%82%D0%BE%D0%B3%D0%B0%D0%BB%D0%B5%D1%80%D0%B5%D1%8F/1%20%D1%81%D0%B5%D0%BD%D1%82%D1%8F%D0%B1%D1%80%D1%8F2020/a190hf-w5_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797152"/>
            <a:ext cx="2529223" cy="16870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6578" y="1259467"/>
            <a:ext cx="79879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Управленческая практика по ликвидации риска  в рамках проекта 500+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«Повышение 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школьного благополучия через профилактику </a:t>
            </a:r>
            <a:r>
              <a:rPr lang="ru-RU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бюджетном общеобразовательном учреждении средней 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9»</a:t>
            </a:r>
            <a:endParaRPr lang="ru-RU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5949280"/>
            <a:ext cx="30243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Нижегородская область, Володарский район, </a:t>
            </a:r>
          </a:p>
          <a:p>
            <a:pPr algn="ctr"/>
            <a:r>
              <a:rPr lang="ru-RU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с.п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Мулино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42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videouroki.net/html/2019/01/22/v_5c46de38f055b/v99727797_1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90"/>
            <a:ext cx="9537576" cy="701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92424" y="260648"/>
            <a:ext cx="6552728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Социологический паспорт МБОУ СШ№9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124744"/>
            <a:ext cx="520824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многодетных семей-</a:t>
            </a:r>
            <a:r>
              <a:rPr lang="ru-RU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75484" y="1121973"/>
            <a:ext cx="520824" cy="18029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семей-</a:t>
            </a:r>
            <a:r>
              <a:rPr lang="ru-RU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150123"/>
            <a:ext cx="520824" cy="17748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в ТЖС- </a:t>
            </a:r>
            <a:r>
              <a:rPr lang="ru-RU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1121973"/>
            <a:ext cx="664840" cy="18029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, состоящие на учете ПДН ОМВД-</a:t>
            </a:r>
            <a:r>
              <a:rPr lang="ru-RU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80312" y="1124744"/>
            <a:ext cx="520824" cy="18002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состоящие на учете ПДН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ОМВД-</a:t>
            </a:r>
            <a:r>
              <a:rPr lang="ru-RU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чел. На начало года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4602578" y="236206"/>
            <a:ext cx="620452" cy="59766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3946411"/>
            <a:ext cx="30963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большого количества «неблагополучных семей»; безнадзорность,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отсутствие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со стороны родителей;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равнодушие взрослых к проблемам детей;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недостаточная занятость обучающихся во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внеурочное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влияние сети-интернет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48164" y="33969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риска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429000"/>
            <a:ext cx="5949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Снижение уровня школьного благополучия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наличие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школе)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5578862" y="3581582"/>
            <a:ext cx="362539" cy="12331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32275" y="51067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риска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01008" y="5373216"/>
            <a:ext cx="3438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-снижение уровня школьной мотивации;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психосоматические расстройства;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-депрессивные состояния, замкнутость, тревожность, агрессия;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попытки суицида, экстремистский настрой.</a:t>
            </a:r>
          </a:p>
        </p:txBody>
      </p:sp>
      <p:sp>
        <p:nvSpPr>
          <p:cNvPr id="18" name="Стрелка вправо 17"/>
          <p:cNvSpPr/>
          <p:nvPr/>
        </p:nvSpPr>
        <p:spPr>
          <a:xfrm rot="8096588" flipV="1">
            <a:off x="6209725" y="3816792"/>
            <a:ext cx="225321" cy="18840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195380" flipV="1">
            <a:off x="3612996" y="5303201"/>
            <a:ext cx="362539" cy="181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308304" y="670411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ситуации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50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videouroki.net/html/2019/01/22/v_5c46de38f055b/v99727797_1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035"/>
            <a:ext cx="9537576" cy="701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08304" y="670411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решений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26064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24572" y="703134"/>
            <a:ext cx="388843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Диагностика проблемы ( мониторинговые исследования)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24572" y="1529172"/>
            <a:ext cx="388843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рабочей группы по решению проблемы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24572" y="2312876"/>
            <a:ext cx="388843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Постановка целей, задач для решения проблемы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22754" y="3148958"/>
            <a:ext cx="388843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  решения проблемы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716016" y="1351206"/>
            <a:ext cx="0" cy="177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2"/>
          </p:cNvCxnSpPr>
          <p:nvPr/>
        </p:nvCxnSpPr>
        <p:spPr>
          <a:xfrm flipH="1">
            <a:off x="4761461" y="2177244"/>
            <a:ext cx="7327" cy="135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68788" y="2970992"/>
            <a:ext cx="0" cy="177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23528" y="4148854"/>
            <a:ext cx="288032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Общепрофилактическая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148854"/>
            <a:ext cx="288032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Адресная консультативная помощь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4148854"/>
            <a:ext cx="288032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Методическая  работа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с одним скругленным углом 16"/>
          <p:cNvSpPr/>
          <p:nvPr/>
        </p:nvSpPr>
        <p:spPr>
          <a:xfrm>
            <a:off x="3451017" y="4725144"/>
            <a:ext cx="3024336" cy="576064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с одним скругленным углом 21"/>
          <p:cNvSpPr/>
          <p:nvPr/>
        </p:nvSpPr>
        <p:spPr>
          <a:xfrm>
            <a:off x="3451017" y="5454524"/>
            <a:ext cx="3024336" cy="576064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обучающимися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с одним скругленным углом 22"/>
          <p:cNvSpPr/>
          <p:nvPr/>
        </p:nvSpPr>
        <p:spPr>
          <a:xfrm>
            <a:off x="3464095" y="6171711"/>
            <a:ext cx="3024336" cy="576064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Выгнутая влево стрелка 19"/>
          <p:cNvSpPr/>
          <p:nvPr/>
        </p:nvSpPr>
        <p:spPr>
          <a:xfrm>
            <a:off x="2318698" y="5927485"/>
            <a:ext cx="1008112" cy="72938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лево стрелка 25"/>
          <p:cNvSpPr/>
          <p:nvPr/>
        </p:nvSpPr>
        <p:spPr>
          <a:xfrm>
            <a:off x="2318698" y="4714750"/>
            <a:ext cx="1008112" cy="72938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2326597" y="5229200"/>
            <a:ext cx="1008112" cy="72938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6588224" y="4725144"/>
            <a:ext cx="936104" cy="868746"/>
          </a:xfrm>
          <a:prstGeom prst="curved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право стрелка 30"/>
          <p:cNvSpPr/>
          <p:nvPr/>
        </p:nvSpPr>
        <p:spPr>
          <a:xfrm>
            <a:off x="6552220" y="5089834"/>
            <a:ext cx="936104" cy="868746"/>
          </a:xfrm>
          <a:prstGeom prst="curved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право стрелка 31"/>
          <p:cNvSpPr/>
          <p:nvPr/>
        </p:nvSpPr>
        <p:spPr>
          <a:xfrm>
            <a:off x="6588224" y="5778953"/>
            <a:ext cx="936104" cy="868746"/>
          </a:xfrm>
          <a:prstGeom prst="curved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H="1">
            <a:off x="2699792" y="3797030"/>
            <a:ext cx="432048" cy="280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745343" y="3836940"/>
            <a:ext cx="0" cy="3119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012160" y="3819687"/>
            <a:ext cx="1152128" cy="3291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85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videouroki.net/html/2019/01/22/v_5c46de38f055b/v99727797_1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035"/>
            <a:ext cx="9537576" cy="701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08304" y="670411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решений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26064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261" y="660758"/>
            <a:ext cx="288032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Общепрофилактическая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54448" y="660758"/>
            <a:ext cx="288032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Адресная консультативная помощь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32222" y="660758"/>
            <a:ext cx="288032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 работа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с одним скругленным углом 16"/>
          <p:cNvSpPr/>
          <p:nvPr/>
        </p:nvSpPr>
        <p:spPr>
          <a:xfrm>
            <a:off x="92069" y="1529172"/>
            <a:ext cx="3024336" cy="576064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с одним скругленным углом 21"/>
          <p:cNvSpPr/>
          <p:nvPr/>
        </p:nvSpPr>
        <p:spPr>
          <a:xfrm>
            <a:off x="3360214" y="1529172"/>
            <a:ext cx="3024336" cy="576064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обучающимися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с одним скругленным углом 22"/>
          <p:cNvSpPr/>
          <p:nvPr/>
        </p:nvSpPr>
        <p:spPr>
          <a:xfrm>
            <a:off x="6621915" y="1529172"/>
            <a:ext cx="2774621" cy="576064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285" y="2204864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Изучение методических рекомендаций по профилактике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буллинга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3285" y="2945043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Курсы повышения квалификации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1723" y="3468263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данной тематике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5480" y="3968231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Семинары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лектории, педсоветы, консультации с педагогами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1117" y="4529091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Буклеты, алгоритмы действий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1253797"/>
            <a:ext cx="0" cy="275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957581" y="1027126"/>
            <a:ext cx="4026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134083" y="1199010"/>
            <a:ext cx="0" cy="275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872382" y="1173375"/>
            <a:ext cx="0" cy="275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384550" y="1027126"/>
            <a:ext cx="2698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75874" y="2423217"/>
            <a:ext cx="2820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Общешкольные родительские собрания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Классные собрания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44280" y="2501280"/>
            <a:ext cx="28206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Диагностика,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Классные часы;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круглые столы,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Дискуссии,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игры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видеофильмов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33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videouroki.net/html/2019/01/22/v_5c46de38f055b/v99727797_1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1"/>
            <a:ext cx="9537576" cy="701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08304" y="670411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результата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40466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124744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педагогической компетентности и родительской осведомленности по данному вопросу.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количества «отвергаемых детей».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уровня тревожности среди обучающихся.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количества  обращений в ШСМ «Позитив»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54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302</Words>
  <Application>Microsoft Office PowerPoint</Application>
  <PresentationFormat>Экран (4:3)</PresentationFormat>
  <Paragraphs>74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тюков</dc:creator>
  <cp:lastModifiedBy>сергей тюков</cp:lastModifiedBy>
  <cp:revision>23</cp:revision>
  <dcterms:created xsi:type="dcterms:W3CDTF">2021-06-19T14:17:04Z</dcterms:created>
  <dcterms:modified xsi:type="dcterms:W3CDTF">2021-06-20T07:06:57Z</dcterms:modified>
</cp:coreProperties>
</file>