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89" r:id="rId2"/>
    <p:sldId id="256" r:id="rId3"/>
    <p:sldId id="257" r:id="rId4"/>
    <p:sldId id="259" r:id="rId5"/>
    <p:sldId id="258" r:id="rId6"/>
    <p:sldId id="283" r:id="rId7"/>
    <p:sldId id="260" r:id="rId8"/>
    <p:sldId id="261" r:id="rId9"/>
    <p:sldId id="262" r:id="rId10"/>
    <p:sldId id="284" r:id="rId11"/>
    <p:sldId id="285" r:id="rId12"/>
    <p:sldId id="282" r:id="rId13"/>
    <p:sldId id="288" r:id="rId14"/>
    <p:sldId id="263" r:id="rId15"/>
    <p:sldId id="265" r:id="rId16"/>
    <p:sldId id="264" r:id="rId17"/>
    <p:sldId id="271" r:id="rId18"/>
    <p:sldId id="272" r:id="rId19"/>
    <p:sldId id="281" r:id="rId20"/>
    <p:sldId id="276" r:id="rId21"/>
    <p:sldId id="279" r:id="rId22"/>
    <p:sldId id="280" r:id="rId23"/>
    <p:sldId id="273" r:id="rId24"/>
    <p:sldId id="274" r:id="rId25"/>
    <p:sldId id="275" r:id="rId26"/>
    <p:sldId id="268" r:id="rId27"/>
    <p:sldId id="277" r:id="rId28"/>
    <p:sldId id="270" r:id="rId29"/>
    <p:sldId id="267" r:id="rId30"/>
    <p:sldId id="269" r:id="rId31"/>
    <p:sldId id="278" r:id="rId32"/>
    <p:sldId id="266" r:id="rId33"/>
    <p:sldId id="287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056" autoAdjust="0"/>
  </p:normalViewPr>
  <p:slideViewPr>
    <p:cSldViewPr>
      <p:cViewPr varScale="1">
        <p:scale>
          <a:sx n="103" d="100"/>
          <a:sy n="103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audio" Target="../media/audio1.wav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AEECD-B603-43CC-98C7-115839446AA0}" type="datetimeFigureOut">
              <a:rPr lang="ru-RU"/>
              <a:pPr>
                <a:defRPr/>
              </a:pPr>
              <a:t>03.03.2022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305F0-2703-4BB5-8D9C-FBEAAA088F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C1D07-BFD4-4139-84DA-85516BB58DAF}" type="datetimeFigureOut">
              <a:rPr lang="ru-RU"/>
              <a:pPr>
                <a:defRPr/>
              </a:pPr>
              <a:t>03.03.2022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EFB3C-4812-4974-AA5D-D9C39A501E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C8369-FCF8-4C14-8368-42EC9AC0B089}" type="datetimeFigureOut">
              <a:rPr lang="ru-RU"/>
              <a:pPr>
                <a:defRPr/>
              </a:pPr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6B197-21C1-44A3-89A3-4B37F577A0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BD882-6ABF-4968-B8A1-84577CE29BC9}" type="datetimeFigureOut">
              <a:rPr lang="ru-RU"/>
              <a:pPr>
                <a:defRPr/>
              </a:pPr>
              <a:t>03.03.2022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C9F80-9B43-4B82-94F0-50443F70C7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E0F60-EEA5-41F8-98A3-5D80D6120AED}" type="datetimeFigureOut">
              <a:rPr lang="ru-RU"/>
              <a:pPr>
                <a:defRPr/>
              </a:pPr>
              <a:t>03.03.2022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B1F5E-7791-46E7-A01B-F5655A237C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3"/>
    <p:sndAc>
      <p:stSnd>
        <p:snd r:embed="rId2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3B52E-B6A9-4637-813E-B8703C99CE0C}" type="datetimeFigureOut">
              <a:rPr lang="ru-RU"/>
              <a:pPr>
                <a:defRPr/>
              </a:pPr>
              <a:t>03.03.2022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A0D73-6340-4F27-8E4E-E09647EFD6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006B8-64D7-49C9-A4FC-CD0C45787A51}" type="datetimeFigureOut">
              <a:rPr lang="ru-RU"/>
              <a:pPr>
                <a:defRPr/>
              </a:pPr>
              <a:t>03.03.2022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BDFFAA-82CA-4CD5-89A1-FB09315810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FA182-EBFA-4454-9527-7F18B1957A7E}" type="datetimeFigureOut">
              <a:rPr lang="ru-RU"/>
              <a:pPr>
                <a:defRPr/>
              </a:pPr>
              <a:t>03.03.2022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F3A86-2E7F-4DDE-8340-679F45805C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25702-2665-406E-A37C-B14C1422E7D2}" type="datetimeFigureOut">
              <a:rPr lang="ru-RU"/>
              <a:pPr>
                <a:defRPr/>
              </a:pPr>
              <a:t>03.03.2022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FEE54-5DBB-40B1-9D59-2FC4C66882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84112-45AE-4A47-A153-21F0D408C4C2}" type="datetimeFigureOut">
              <a:rPr lang="ru-RU"/>
              <a:pPr>
                <a:defRPr/>
              </a:pPr>
              <a:t>03.03.2022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DDC29-B879-42A9-9F20-6659D4804F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DC273-7BC9-44B1-B9E2-A4BD602C41B9}" type="datetimeFigureOut">
              <a:rPr lang="ru-RU"/>
              <a:pPr>
                <a:defRPr/>
              </a:pPr>
              <a:t>03.03.2022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11910-C513-447E-9E1F-7B6224B63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979BEF1-F90C-4F81-9EAB-8D8906D2DE0C}" type="datetimeFigureOut">
              <a:rPr lang="ru-RU"/>
              <a:pPr>
                <a:defRPr/>
              </a:pPr>
              <a:t>03.03.2022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FE41ACC-6056-4B99-B8BC-0F2BC18662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3" r:id="rId4"/>
    <p:sldLayoutId id="2147483867" r:id="rId5"/>
    <p:sldLayoutId id="2147483862" r:id="rId6"/>
    <p:sldLayoutId id="2147483868" r:id="rId7"/>
    <p:sldLayoutId id="2147483869" r:id="rId8"/>
    <p:sldLayoutId id="2147483870" r:id="rId9"/>
    <p:sldLayoutId id="2147483861" r:id="rId10"/>
    <p:sldLayoutId id="2147483871" r:id="rId11"/>
  </p:sldLayoutIdLst>
  <p:transition spd="med">
    <p:wheel spokes="3"/>
    <p:sndAc>
      <p:stSnd>
        <p:snd r:embed="rId13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6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7920880" cy="208823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b="1" i="1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sz="4400" b="1" i="1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«ЛЮБИ </a:t>
            </a:r>
            <a:r>
              <a:rPr lang="ru-RU" sz="4400" b="1" i="1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 ЗНАЙ </a:t>
            </a:r>
            <a:br>
              <a:rPr lang="ru-RU" sz="4400" b="1" i="1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400" b="1" i="1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СВОЙ КРАЙ РОДНОЙ</a:t>
            </a:r>
            <a:r>
              <a:rPr lang="ru-RU" sz="4400" b="1" i="1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»</a:t>
            </a:r>
            <a:br>
              <a:rPr lang="ru-RU" sz="4400" b="1" i="1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 i="1" cap="none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Направление «Край родной – я тебя воспеваю»</a:t>
            </a:r>
            <a:endParaRPr lang="ru-RU" sz="2400" b="1" i="1" cap="none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220072" y="4581128"/>
            <a:ext cx="3600400" cy="1224136"/>
          </a:xfrm>
        </p:spPr>
        <p:txBody>
          <a:bodyPr>
            <a:normAutofit fontScale="47500" lnSpcReduction="20000"/>
          </a:bodyPr>
          <a:lstStyle/>
          <a:p>
            <a:pPr>
              <a:buFont typeface="Wingdings 2" pitchFamily="18" charset="2"/>
              <a:buNone/>
            </a:pPr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</a:p>
          <a:p>
            <a:pPr algn="ctr">
              <a:buFont typeface="Wingdings 2" pitchFamily="18" charset="2"/>
              <a:buNone/>
            </a:pPr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Подготовила:</a:t>
            </a:r>
          </a:p>
          <a:p>
            <a:pPr algn="ctr">
              <a:buFont typeface="Wingdings 2" pitchFamily="18" charset="2"/>
              <a:buNone/>
            </a:pPr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преподаватель   Лазарева Т.Н.</a:t>
            </a:r>
          </a:p>
          <a:p>
            <a:pPr>
              <a:buFont typeface="Wingdings 2" pitchFamily="18" charset="2"/>
              <a:buNone/>
            </a:pPr>
            <a:endParaRPr lang="ru-RU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buFont typeface="Wingdings 2" pitchFamily="18" charset="2"/>
              <a:buNone/>
            </a:pPr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13315" name="Picture 2" descr="C:\Users\Учитель\Desktop\Новая папка\100_7102.JPG"/>
          <p:cNvPicPr>
            <a:picLocks noChangeAspect="1" noChangeArrowheads="1"/>
          </p:cNvPicPr>
          <p:nvPr/>
        </p:nvPicPr>
        <p:blipFill rotWithShape="1">
          <a:blip r:embed="rId3"/>
          <a:srcRect l="4292" t="-9751" r="11115" b="18379"/>
          <a:stretch/>
        </p:blipFill>
        <p:spPr bwMode="auto">
          <a:xfrm>
            <a:off x="467544" y="3429000"/>
            <a:ext cx="3389457" cy="2077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491880" y="6286500"/>
            <a:ext cx="23050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Шатки,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2022 г.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476672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ГБПОУ «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Шатковский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агротехнический техникум»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2530" name="Рисунок 2" descr="DSC0922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Рисунок 3" descr="DSC0923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0"/>
            <a:ext cx="4429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5750" y="4357688"/>
            <a:ext cx="8601075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Одежда мордовской женщины- одна из самых красивых и нарядных.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Костюм эрзянки в своё время занял 1 место на выставке в Париже</a:t>
            </a:r>
            <a:endParaRPr lang="ru-RU" sz="3600" b="1" dirty="0">
              <a:latin typeface="+mn-lt"/>
            </a:endParaRP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554" name="Рисунок 2" descr="DSC0921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78" name="Рисунок 3" descr="DSC0924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1714500" y="5429250"/>
            <a:ext cx="1223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Franklin Gothic Book"/>
              </a:rPr>
              <a:t>Кувшин</a:t>
            </a: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5929313" y="5643563"/>
            <a:ext cx="987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Franklin Gothic Book"/>
              </a:rPr>
              <a:t>Лапти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14813" y="714375"/>
            <a:ext cx="45720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Предметы быта эрзян</a:t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3600" dirty="0">
              <a:latin typeface="+mn-lt"/>
            </a:endParaRP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2" name="Рисунок 2" descr="IMG_001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86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Рисунок 3" descr="IMG_001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06900" y="0"/>
            <a:ext cx="4737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063" y="142875"/>
            <a:ext cx="8358187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Занятие мордовских женщин.</a:t>
            </a: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Documents and Settings\Admin\Мои документы\72279419_1300548023_1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13" y="0"/>
            <a:ext cx="9132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«Этих дней не смолкнет слава»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i="1" dirty="0" smtClean="0">
                <a:solidFill>
                  <a:srgbClr val="FFFF00"/>
                </a:solidFill>
              </a:rPr>
              <a:t>А </a:t>
            </a:r>
            <a:r>
              <a:rPr lang="ru-RU" sz="4000" b="1" i="1" dirty="0">
                <a:solidFill>
                  <a:srgbClr val="FFFF00"/>
                </a:solidFill>
              </a:rPr>
              <a:t>случилась беда:</a:t>
            </a:r>
          </a:p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i="1" dirty="0">
                <a:solidFill>
                  <a:srgbClr val="FFFF00"/>
                </a:solidFill>
              </a:rPr>
              <a:t>Надвигалась война</a:t>
            </a:r>
          </a:p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i="1" dirty="0">
                <a:solidFill>
                  <a:srgbClr val="FFFF00"/>
                </a:solidFill>
              </a:rPr>
              <a:t>(мало ль было лихих тех годин),</a:t>
            </a:r>
          </a:p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i="1" dirty="0">
                <a:solidFill>
                  <a:srgbClr val="FFFF00"/>
                </a:solidFill>
              </a:rPr>
              <a:t>Русский в бой уходил-</a:t>
            </a:r>
          </a:p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i="1" dirty="0">
                <a:solidFill>
                  <a:srgbClr val="FFFF00"/>
                </a:solidFill>
              </a:rPr>
              <a:t>Провожала жена. Уходил из семьи и мордвин</a:t>
            </a:r>
            <a:r>
              <a:rPr lang="ru-RU" b="1" i="1" dirty="0">
                <a:solidFill>
                  <a:srgbClr val="FFFF00"/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>
              <a:solidFill>
                <a:srgbClr val="FFFF00"/>
              </a:solidFill>
            </a:endParaRP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>
              <a:solidFill>
                <a:srgbClr val="FFFF00"/>
              </a:solidFill>
            </a:endParaRP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800" dirty="0" smtClean="0">
                <a:solidFill>
                  <a:srgbClr val="FFFF00"/>
                </a:solidFill>
              </a:rPr>
              <a:t>Более </a:t>
            </a:r>
            <a:r>
              <a:rPr lang="ru-RU" sz="3800" dirty="0">
                <a:solidFill>
                  <a:srgbClr val="FFFF00"/>
                </a:solidFill>
              </a:rPr>
              <a:t>500 человек ушли на фронт из села мужчин, юношей и девушек защищать свою Родину, а оставшиеся  жители помогали тылу всем ,чем  могли.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800" dirty="0" smtClean="0">
                <a:solidFill>
                  <a:srgbClr val="FFFF00"/>
                </a:solidFill>
              </a:rPr>
              <a:t>Много </a:t>
            </a:r>
            <a:r>
              <a:rPr lang="ru-RU" sz="3800" dirty="0">
                <a:solidFill>
                  <a:srgbClr val="FFFF00"/>
                </a:solidFill>
              </a:rPr>
              <a:t>героических подвигов совершили наши земляки, многие сложили головы на полях </a:t>
            </a:r>
            <a:r>
              <a:rPr lang="ru-RU" sz="3800" dirty="0" smtClean="0">
                <a:solidFill>
                  <a:srgbClr val="FFFF00"/>
                </a:solidFill>
              </a:rPr>
              <a:t>сражений, вернулись </a:t>
            </a:r>
            <a:r>
              <a:rPr lang="ru-RU" sz="3800" dirty="0">
                <a:solidFill>
                  <a:srgbClr val="FFFF00"/>
                </a:solidFill>
              </a:rPr>
              <a:t>с этой страшной войны более полвины ушедших.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>Они сражались за Родину</a:t>
            </a:r>
            <a:endParaRPr lang="ru-RU" b="1" dirty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 </a:t>
            </a:r>
          </a:p>
        </p:txBody>
      </p:sp>
      <p:pic>
        <p:nvPicPr>
          <p:cNvPr id="2050" name="Picture 2" descr="G:\Фото ВВраг\IMG_00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4250" y="1714500"/>
            <a:ext cx="16827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G:\Фото ВВраг\IMG_003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63" y="1571625"/>
            <a:ext cx="1743075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G:\Фото ВВраг\IMG_0034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" y="1428750"/>
            <a:ext cx="1754187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G:\Фото ВВраг\IMG_00342.jpg"/>
          <p:cNvPicPr>
            <a:picLocks noChangeAspect="1" noChangeArrowheads="1"/>
          </p:cNvPicPr>
          <p:nvPr/>
        </p:nvPicPr>
        <p:blipFill rotWithShape="1">
          <a:blip r:embed="rId6"/>
          <a:srcRect r="5797" b="8923"/>
          <a:stretch/>
        </p:blipFill>
        <p:spPr bwMode="auto">
          <a:xfrm>
            <a:off x="6072188" y="4143375"/>
            <a:ext cx="1547812" cy="203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G:\Фото ВВраг\IMG_003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99592" y="4143375"/>
            <a:ext cx="1405458" cy="1949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6" name="TextBox 11"/>
          <p:cNvSpPr txBox="1">
            <a:spLocks noChangeArrowheads="1"/>
          </p:cNvSpPr>
          <p:nvPr/>
        </p:nvSpPr>
        <p:spPr bwMode="auto">
          <a:xfrm>
            <a:off x="5651500" y="3643313"/>
            <a:ext cx="33131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Franklin Gothic Book"/>
              </a:rPr>
              <a:t>Кочешков Степан Матвеевич</a:t>
            </a:r>
          </a:p>
        </p:txBody>
      </p:sp>
      <p:sp>
        <p:nvSpPr>
          <p:cNvPr id="27657" name="TextBox 12"/>
          <p:cNvSpPr txBox="1">
            <a:spLocks noChangeArrowheads="1"/>
          </p:cNvSpPr>
          <p:nvPr/>
        </p:nvSpPr>
        <p:spPr bwMode="auto">
          <a:xfrm>
            <a:off x="214313" y="6108305"/>
            <a:ext cx="30972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err="1">
                <a:latin typeface="Franklin Gothic Book"/>
              </a:rPr>
              <a:t>Тоженков</a:t>
            </a:r>
            <a:r>
              <a:rPr lang="ru-RU" b="1" dirty="0">
                <a:latin typeface="Franklin Gothic Book"/>
              </a:rPr>
              <a:t> Алексей </a:t>
            </a:r>
            <a:r>
              <a:rPr lang="ru-RU" b="1" dirty="0" err="1">
                <a:latin typeface="Franklin Gothic Book"/>
              </a:rPr>
              <a:t>Фролович</a:t>
            </a:r>
            <a:endParaRPr lang="ru-RU" b="1" dirty="0">
              <a:latin typeface="Franklin Gothic Book"/>
            </a:endParaRPr>
          </a:p>
        </p:txBody>
      </p:sp>
      <p:sp>
        <p:nvSpPr>
          <p:cNvPr id="27658" name="TextBox 13"/>
          <p:cNvSpPr txBox="1">
            <a:spLocks noChangeArrowheads="1"/>
          </p:cNvSpPr>
          <p:nvPr/>
        </p:nvSpPr>
        <p:spPr bwMode="auto">
          <a:xfrm>
            <a:off x="2428875" y="4436775"/>
            <a:ext cx="3786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Franklin Gothic Book"/>
              </a:rPr>
              <a:t>Кобельков Александр Иванович</a:t>
            </a:r>
          </a:p>
        </p:txBody>
      </p:sp>
      <p:sp>
        <p:nvSpPr>
          <p:cNvPr id="27659" name="TextBox 14"/>
          <p:cNvSpPr txBox="1">
            <a:spLocks noChangeArrowheads="1"/>
          </p:cNvSpPr>
          <p:nvPr/>
        </p:nvSpPr>
        <p:spPr bwMode="auto">
          <a:xfrm>
            <a:off x="214313" y="3786188"/>
            <a:ext cx="3309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Franklin Gothic Book"/>
              </a:rPr>
              <a:t> </a:t>
            </a:r>
            <a:r>
              <a:rPr lang="ru-RU" b="1">
                <a:latin typeface="Franklin Gothic Book"/>
              </a:rPr>
              <a:t>Орлова Анна  Родионовна</a:t>
            </a:r>
          </a:p>
        </p:txBody>
      </p:sp>
      <p:sp>
        <p:nvSpPr>
          <p:cNvPr id="27660" name="TextBox 15"/>
          <p:cNvSpPr txBox="1">
            <a:spLocks noChangeArrowheads="1"/>
          </p:cNvSpPr>
          <p:nvPr/>
        </p:nvSpPr>
        <p:spPr bwMode="auto">
          <a:xfrm>
            <a:off x="5572125" y="6216938"/>
            <a:ext cx="2857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Franklin Gothic Book"/>
              </a:rPr>
              <a:t>Орлов Геннадий Иванович</a:t>
            </a: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>Мы чтим память павших!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4643438"/>
            <a:ext cx="8229600" cy="175736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Ежегодно приходят жители села к обелиску почтить память павших в ВОВ 1941-1945 года.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 построенная в 1973 году.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699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400" b="1" dirty="0" smtClean="0"/>
              <a:t>Директор школы 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/>
              <a:t>Орлов Г.И. </a:t>
            </a:r>
          </a:p>
          <a:p>
            <a:pPr>
              <a:buFont typeface="Wingdings 2" pitchFamily="18" charset="2"/>
              <a:buNone/>
            </a:pPr>
            <a:endParaRPr lang="ru-RU" sz="2400" dirty="0" smtClean="0"/>
          </a:p>
          <a:p>
            <a:pPr>
              <a:buFont typeface="Wingdings 2" pitchFamily="18" charset="2"/>
              <a:buNone/>
            </a:pPr>
            <a:endParaRPr lang="ru-RU" sz="2400" dirty="0" smtClean="0"/>
          </a:p>
          <a:p>
            <a:pPr>
              <a:buFont typeface="Wingdings 2" pitchFamily="18" charset="2"/>
              <a:buNone/>
            </a:pPr>
            <a:endParaRPr lang="ru-RU" sz="2400" dirty="0" smtClean="0"/>
          </a:p>
          <a:p>
            <a:pPr>
              <a:buFont typeface="Wingdings 2" pitchFamily="18" charset="2"/>
              <a:buNone/>
            </a:pPr>
            <a:endParaRPr lang="ru-RU" sz="2400" dirty="0" smtClean="0"/>
          </a:p>
          <a:p>
            <a:pPr>
              <a:buFont typeface="Wingdings 2" pitchFamily="18" charset="2"/>
              <a:buNone/>
            </a:pPr>
            <a:r>
              <a:rPr lang="ru-RU" sz="2400" dirty="0" smtClean="0"/>
              <a:t>.</a:t>
            </a:r>
          </a:p>
        </p:txBody>
      </p:sp>
      <p:pic>
        <p:nvPicPr>
          <p:cNvPr id="2050" name="Picture 2" descr="G:\Фото ВВраг\IMG_00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80025" y="3077768"/>
            <a:ext cx="1839690" cy="279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G:\Фото ВВраг\IMG_00342.jpg"/>
          <p:cNvPicPr>
            <a:picLocks noChangeAspect="1" noChangeArrowheads="1"/>
          </p:cNvPicPr>
          <p:nvPr/>
        </p:nvPicPr>
        <p:blipFill rotWithShape="1">
          <a:blip r:embed="rId5"/>
          <a:srcRect l="3417" t="4792" r="5934" b="8543"/>
          <a:stretch/>
        </p:blipFill>
        <p:spPr bwMode="auto">
          <a:xfrm>
            <a:off x="539552" y="2852936"/>
            <a:ext cx="1810327" cy="2900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Box 6"/>
          <p:cNvSpPr txBox="1">
            <a:spLocks noChangeArrowheads="1"/>
          </p:cNvSpPr>
          <p:nvPr/>
        </p:nvSpPr>
        <p:spPr bwMode="auto">
          <a:xfrm>
            <a:off x="5950304" y="1556792"/>
            <a:ext cx="3000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Franklin Gothic Book"/>
              </a:rPr>
              <a:t>В 1983 году </a:t>
            </a:r>
          </a:p>
          <a:p>
            <a:pPr algn="ctr"/>
            <a:r>
              <a:rPr lang="ru-RU" sz="2400" b="1" dirty="0">
                <a:latin typeface="Franklin Gothic Book"/>
              </a:rPr>
              <a:t>Директором школы</a:t>
            </a:r>
          </a:p>
          <a:p>
            <a:pPr algn="ctr"/>
            <a:r>
              <a:rPr lang="ru-RU" sz="2400" b="1" dirty="0">
                <a:latin typeface="Franklin Gothic Book"/>
              </a:rPr>
              <a:t>Стала </a:t>
            </a:r>
            <a:r>
              <a:rPr lang="ru-RU" sz="2400" b="1" dirty="0" err="1">
                <a:latin typeface="Franklin Gothic Book"/>
              </a:rPr>
              <a:t>Балабаева</a:t>
            </a:r>
            <a:r>
              <a:rPr lang="ru-RU" sz="2400" b="1" dirty="0">
                <a:latin typeface="Franklin Gothic Book"/>
              </a:rPr>
              <a:t> З.И</a:t>
            </a: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1357313"/>
            <a:ext cx="9142412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285750"/>
            <a:ext cx="8229600" cy="142875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Учащиеся школы принимали активное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жизни школы и на полях колхоза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746" name="Содержимое 5" descr="IMG_0001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1747" name="TextBox 3"/>
          <p:cNvSpPr txBox="1">
            <a:spLocks noChangeArrowheads="1"/>
          </p:cNvSpPr>
          <p:nvPr/>
        </p:nvSpPr>
        <p:spPr bwMode="auto">
          <a:xfrm>
            <a:off x="3786188" y="0"/>
            <a:ext cx="4500562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Franklin Gothic Book"/>
              </a:rPr>
              <a:t>Бажутов Дмитрий Дмитриевич</a:t>
            </a:r>
            <a:br>
              <a:rPr lang="ru-RU" sz="2800" b="1">
                <a:solidFill>
                  <a:srgbClr val="C00000"/>
                </a:solidFill>
                <a:latin typeface="Franklin Gothic Book"/>
              </a:rPr>
            </a:br>
            <a:r>
              <a:rPr lang="ru-RU" sz="2800" b="1">
                <a:solidFill>
                  <a:srgbClr val="C00000"/>
                </a:solidFill>
                <a:latin typeface="Franklin Gothic Book"/>
              </a:rPr>
              <a:t>заслуженный работник сельского хозяйства.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Franklin Gothic Book"/>
              </a:rPr>
              <a:t>1985-2000 г.</a:t>
            </a:r>
          </a:p>
          <a:p>
            <a:endParaRPr lang="ru-RU">
              <a:latin typeface="Franklin Gothic Book"/>
            </a:endParaRPr>
          </a:p>
        </p:txBody>
      </p:sp>
      <p:sp>
        <p:nvSpPr>
          <p:cNvPr id="31748" name="TextBox 4"/>
          <p:cNvSpPr txBox="1">
            <a:spLocks noChangeArrowheads="1"/>
          </p:cNvSpPr>
          <p:nvPr/>
        </p:nvSpPr>
        <p:spPr bwMode="auto">
          <a:xfrm>
            <a:off x="5643563" y="3500438"/>
            <a:ext cx="1357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Franklin Gothic Book"/>
            </a:endParaRPr>
          </a:p>
        </p:txBody>
      </p:sp>
      <p:sp>
        <p:nvSpPr>
          <p:cNvPr id="31749" name="Rectangle 1"/>
          <p:cNvSpPr>
            <a:spLocks noChangeArrowheads="1"/>
          </p:cNvSpPr>
          <p:nvPr/>
        </p:nvSpPr>
        <p:spPr bwMode="auto">
          <a:xfrm>
            <a:off x="3929063" y="3071813"/>
            <a:ext cx="4643437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cs typeface="Times New Roman" pitchFamily="18" charset="0"/>
              </a:rPr>
              <a:t>   </a:t>
            </a:r>
            <a:r>
              <a:rPr lang="ru-RU" sz="2400" b="1">
                <a:solidFill>
                  <a:srgbClr val="FFFF00"/>
                </a:solidFill>
                <a:cs typeface="Times New Roman" pitchFamily="18" charset="0"/>
              </a:rPr>
              <a:t>Большой вклад в развитие и восстановление совхоза «Великовражский» внёс бывший директор совхоза Бажутов Дмитрий Дмитриевич.Он родился и вырос в селе Великий Враг</a:t>
            </a:r>
          </a:p>
          <a:p>
            <a:pPr algn="ctr"/>
            <a:r>
              <a:rPr lang="ru-RU" sz="2400" b="1">
                <a:solidFill>
                  <a:srgbClr val="FFFF00"/>
                </a:solidFill>
                <a:cs typeface="Times New Roman" pitchFamily="18" charset="0"/>
              </a:rPr>
              <a:t>и приложил много усилий и труда для своей Родины</a:t>
            </a:r>
          </a:p>
          <a:p>
            <a:pPr algn="ctr"/>
            <a:endParaRPr lang="ru-RU" sz="2400">
              <a:solidFill>
                <a:srgbClr val="FFFF00"/>
              </a:solidFill>
            </a:endParaRPr>
          </a:p>
          <a:p>
            <a:pPr algn="ctr" eaLnBrk="0" hangingPunct="0"/>
            <a:endParaRPr lang="ru-RU" sz="24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1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2"/>
            <a:ext cx="7745514" cy="1992854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latin typeface="Bookman Old Style" pitchFamily="18" charset="0"/>
              </a:rPr>
              <a:t>Мой  </a:t>
            </a:r>
            <a:r>
              <a:rPr lang="ru-RU" sz="2000" b="1" dirty="0">
                <a:solidFill>
                  <a:srgbClr val="0070C0"/>
                </a:solidFill>
                <a:latin typeface="Bookman Old Style" pitchFamily="18" charset="0"/>
              </a:rPr>
              <a:t>край родной – </a:t>
            </a:r>
            <a:r>
              <a:rPr lang="ru-RU" sz="2000" b="1" dirty="0" err="1" smtClean="0">
                <a:solidFill>
                  <a:srgbClr val="0070C0"/>
                </a:solidFill>
                <a:latin typeface="Bookman Old Style" pitchFamily="18" charset="0"/>
              </a:rPr>
              <a:t>Инелей</a:t>
            </a:r>
            <a:r>
              <a:rPr lang="ru-RU" sz="2000" b="1" dirty="0" smtClean="0">
                <a:solidFill>
                  <a:srgbClr val="0070C0"/>
                </a:solidFill>
                <a:latin typeface="Bookman Old Style" pitchFamily="18" charset="0"/>
              </a:rPr>
              <a:t> Великий Враг </a:t>
            </a:r>
            <a:r>
              <a:rPr lang="ru-RU" sz="2000" b="1" dirty="0"/>
              <a:t/>
            </a:r>
            <a:br>
              <a:rPr lang="ru-RU" sz="2000" b="1" dirty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50" y="2714625"/>
            <a:ext cx="7286625" cy="3857625"/>
          </a:xfrm>
        </p:spPr>
        <p:txBody>
          <a:bodyPr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7300" b="1" i="1" dirty="0" smtClean="0">
              <a:solidFill>
                <a:srgbClr val="FFFF00"/>
              </a:solidFill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7300" b="1" i="1" dirty="0" smtClean="0">
              <a:solidFill>
                <a:srgbClr val="FFFF00"/>
              </a:solidFill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7600" b="1" i="1" dirty="0" smtClean="0">
                <a:solidFill>
                  <a:schemeClr val="tx1"/>
                </a:solidFill>
              </a:rPr>
              <a:t>«</a:t>
            </a:r>
            <a:r>
              <a:rPr lang="ru-RU" sz="17600" b="1" i="1" dirty="0">
                <a:solidFill>
                  <a:schemeClr val="tx1"/>
                </a:solidFill>
              </a:rPr>
              <a:t>Сторона ты моя мордовская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7600" b="1" i="1" dirty="0">
                <a:solidFill>
                  <a:schemeClr val="tx1"/>
                </a:solidFill>
              </a:rPr>
              <a:t>И родное село </a:t>
            </a:r>
            <a:r>
              <a:rPr lang="ru-RU" sz="17600" b="1" i="1" dirty="0" err="1">
                <a:solidFill>
                  <a:schemeClr val="tx1"/>
                </a:solidFill>
              </a:rPr>
              <a:t>Инелей</a:t>
            </a:r>
            <a:endParaRPr lang="ru-RU" sz="17600" b="1" i="1" dirty="0">
              <a:solidFill>
                <a:schemeClr val="tx1"/>
              </a:solidFill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7600" b="1" i="1" dirty="0">
                <a:solidFill>
                  <a:schemeClr val="tx1"/>
                </a:solidFill>
              </a:rPr>
              <a:t>Говорю о тебе моя радость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7600" b="1" i="1" dirty="0">
                <a:solidFill>
                  <a:schemeClr val="tx1"/>
                </a:solidFill>
              </a:rPr>
              <a:t>Нет роднее тебя и милей»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7600" b="1" i="1" dirty="0">
                <a:solidFill>
                  <a:schemeClr val="tx1"/>
                </a:solidFill>
              </a:rPr>
              <a:t> 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214313"/>
            <a:ext cx="82296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Новая дорога в селе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13" cy="452596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1" name="Рисунок 4" descr="IMG_000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1357313"/>
            <a:ext cx="9001125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Box 5"/>
          <p:cNvSpPr txBox="1">
            <a:spLocks noChangeArrowheads="1"/>
          </p:cNvSpPr>
          <p:nvPr/>
        </p:nvSpPr>
        <p:spPr bwMode="auto">
          <a:xfrm>
            <a:off x="4143375" y="1785938"/>
            <a:ext cx="15652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Franklin Gothic Book"/>
              </a:rPr>
              <a:t>1990-1991 год</a:t>
            </a: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Постройка новых домов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794" name="Рисунок 2" descr="IMG_001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38"/>
            <a:ext cx="9001125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Постройка сельского совета.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IMG_00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1428736"/>
            <a:ext cx="4929191" cy="542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19" name="Рисунок 3" descr="IMG_000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1571625"/>
            <a:ext cx="409257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МОУ </a:t>
            </a:r>
            <a:r>
              <a:rPr lang="ru-RU" b="1" dirty="0" err="1" smtClean="0"/>
              <a:t>Великовражская</a:t>
            </a:r>
            <a:r>
              <a:rPr lang="ru-RU" b="1" dirty="0" smtClean="0"/>
              <a:t> СОШ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2000 </a:t>
            </a:r>
            <a:r>
              <a:rPr lang="ru-RU" b="1" dirty="0" smtClean="0"/>
              <a:t>г.</a:t>
            </a:r>
            <a:endParaRPr lang="ru-RU" b="1" dirty="0"/>
          </a:p>
        </p:txBody>
      </p:sp>
      <p:pic>
        <p:nvPicPr>
          <p:cNvPr id="35842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584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857250"/>
            <a:ext cx="21431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14313" y="3786188"/>
            <a:ext cx="2143125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bg1">
                  <a:lumMod val="95000"/>
                </a:schemeClr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bg1">
                  <a:lumMod val="95000"/>
                </a:schemeClr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solidFill>
                  <a:schemeClr val="bg1">
                    <a:lumMod val="95000"/>
                  </a:schemeClr>
                </a:solidFill>
                <a:latin typeface="+mn-lt"/>
              </a:rPr>
              <a:t>Хрулёв</a:t>
            </a:r>
            <a:r>
              <a:rPr lang="ru-RU" sz="2000" b="1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 Михаил Константинович.</a:t>
            </a:r>
          </a:p>
        </p:txBody>
      </p:sp>
      <p:sp>
        <p:nvSpPr>
          <p:cNvPr id="35845" name="TextBox 11"/>
          <p:cNvSpPr txBox="1">
            <a:spLocks noChangeArrowheads="1"/>
          </p:cNvSpPr>
          <p:nvPr/>
        </p:nvSpPr>
        <p:spPr bwMode="auto">
          <a:xfrm>
            <a:off x="1357313" y="5857875"/>
            <a:ext cx="5286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Franklin Gothic Book"/>
              </a:rPr>
              <a:t>Спасибо ОАО ГАЗ</a:t>
            </a:r>
          </a:p>
        </p:txBody>
      </p:sp>
      <p:sp>
        <p:nvSpPr>
          <p:cNvPr id="35846" name="TextBox 6"/>
          <p:cNvSpPr txBox="1">
            <a:spLocks noChangeArrowheads="1"/>
          </p:cNvSpPr>
          <p:nvPr/>
        </p:nvSpPr>
        <p:spPr bwMode="auto">
          <a:xfrm>
            <a:off x="357188" y="4071938"/>
            <a:ext cx="2308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Franklin Gothic Book"/>
              </a:rPr>
              <a:t>Директор школы</a:t>
            </a: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9" descr="G:\IMG_01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286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9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Здесь живет красота</a:t>
            </a:r>
            <a:br>
              <a:rPr lang="ru-RU" sz="49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9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каждом времени года</a:t>
            </a:r>
            <a:br>
              <a:rPr lang="ru-RU" sz="49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 descr="G:\DSC08535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786438" y="4286250"/>
            <a:ext cx="3141662" cy="1998663"/>
          </a:xfrm>
        </p:spPr>
      </p:pic>
      <p:pic>
        <p:nvPicPr>
          <p:cNvPr id="3078" name="Picture 6" descr="G:\Фото ВВраг\IMG_001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25" y="1357313"/>
            <a:ext cx="3143250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G:\Фото ВВраг\IMG_002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000500"/>
            <a:ext cx="3154363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9" descr="G:\mp_shatki_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87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Но, а главное было и будет всегда</a:t>
            </a:r>
            <a:b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жизнь и дела трудового народа</a:t>
            </a:r>
            <a:b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 край наш силён, чем Россия горда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891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9116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</a:t>
            </a:r>
          </a:p>
        </p:txBody>
      </p:sp>
      <p:pic>
        <p:nvPicPr>
          <p:cNvPr id="4098" name="Picture 2" descr="G:\Фото ВВраг\IMG_00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4429125"/>
            <a:ext cx="235743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G:\Фото ВВраг\IMG_002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0" y="4857750"/>
            <a:ext cx="2408238" cy="184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G:\Фото ВВраг\IMG_000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13" y="2071688"/>
            <a:ext cx="1714500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G:\Фото ВВраг\IMG_001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72125" y="4286250"/>
            <a:ext cx="32289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G:\Фото ВВраг\IMG_001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43500" y="2071688"/>
            <a:ext cx="32575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G:\Фото ВВраг\IMG_001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313" y="2143125"/>
            <a:ext cx="24288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«Как чуден наш родной язык….»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2143125"/>
            <a:ext cx="8229600" cy="364331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 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Любой язык по – своему велик-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Бесценное наследство вековое…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берегите свой родной язык,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самое на свете дорогое.</a:t>
            </a: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8" descr="G:\image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-15875"/>
            <a:ext cx="9144000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9939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</a:t>
            </a:r>
          </a:p>
        </p:txBody>
      </p:sp>
      <p:pic>
        <p:nvPicPr>
          <p:cNvPr id="7172" name="Picture 4" descr="G:\Фото ВВраг\IMG_00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88" y="3643313"/>
            <a:ext cx="3214687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G:\Фото ВВраг\IMG_002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38" y="142875"/>
            <a:ext cx="3929062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G:\vv_14_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342900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3" name="TextBox 8"/>
          <p:cNvSpPr txBox="1">
            <a:spLocks noChangeArrowheads="1"/>
          </p:cNvSpPr>
          <p:nvPr/>
        </p:nvSpPr>
        <p:spPr bwMode="auto">
          <a:xfrm>
            <a:off x="1571625" y="5934075"/>
            <a:ext cx="171291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1" i="1">
              <a:latin typeface="Franklin Gothic Book"/>
            </a:endParaRPr>
          </a:p>
          <a:p>
            <a:endParaRPr lang="ru-RU" b="1" i="1">
              <a:latin typeface="Franklin Gothic Book"/>
            </a:endParaRPr>
          </a:p>
          <a:p>
            <a:r>
              <a:rPr lang="ru-RU" sz="2000" b="1" i="1">
                <a:latin typeface="Franklin Gothic Book"/>
              </a:rPr>
              <a:t>Катя Зотова</a:t>
            </a:r>
          </a:p>
        </p:txBody>
      </p:sp>
      <p:sp>
        <p:nvSpPr>
          <p:cNvPr id="39944" name="TextBox 9"/>
          <p:cNvSpPr txBox="1">
            <a:spLocks noChangeArrowheads="1"/>
          </p:cNvSpPr>
          <p:nvPr/>
        </p:nvSpPr>
        <p:spPr bwMode="auto">
          <a:xfrm>
            <a:off x="357188" y="2857500"/>
            <a:ext cx="2892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Franklin Gothic Book"/>
              </a:rPr>
              <a:t>Группа «Горнипов»</a:t>
            </a:r>
          </a:p>
        </p:txBody>
      </p:sp>
      <p:sp>
        <p:nvSpPr>
          <p:cNvPr id="39945" name="TextBox 10"/>
          <p:cNvSpPr txBox="1">
            <a:spLocks noChangeArrowheads="1"/>
          </p:cNvSpPr>
          <p:nvPr/>
        </p:nvSpPr>
        <p:spPr bwMode="auto">
          <a:xfrm>
            <a:off x="7143750" y="68580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Franklin Gothic Book"/>
            </a:endParaRPr>
          </a:p>
        </p:txBody>
      </p:sp>
      <p:sp>
        <p:nvSpPr>
          <p:cNvPr id="39946" name="TextBox 11"/>
          <p:cNvSpPr txBox="1">
            <a:spLocks noChangeArrowheads="1"/>
          </p:cNvSpPr>
          <p:nvPr/>
        </p:nvSpPr>
        <p:spPr bwMode="auto">
          <a:xfrm>
            <a:off x="5286375" y="6143625"/>
            <a:ext cx="3833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Franklin Gothic Book"/>
              </a:rPr>
              <a:t>Козлова Татьяна и Зотова Катя</a:t>
            </a:r>
          </a:p>
        </p:txBody>
      </p:sp>
      <p:sp>
        <p:nvSpPr>
          <p:cNvPr id="39947" name="TextBox 13"/>
          <p:cNvSpPr txBox="1">
            <a:spLocks noChangeArrowheads="1"/>
          </p:cNvSpPr>
          <p:nvPr/>
        </p:nvSpPr>
        <p:spPr bwMode="auto">
          <a:xfrm>
            <a:off x="5786438" y="2928938"/>
            <a:ext cx="28225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FF0000"/>
                </a:solidFill>
                <a:latin typeface="Franklin Gothic Book"/>
              </a:rPr>
              <a:t>Группа «Умаринка»</a:t>
            </a:r>
          </a:p>
        </p:txBody>
      </p:sp>
      <p:pic>
        <p:nvPicPr>
          <p:cNvPr id="39948" name="Рисунок 14" descr="DSC09219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5" y="3286125"/>
            <a:ext cx="3000375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3" descr="G:\image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</a:t>
            </a:r>
          </a:p>
        </p:txBody>
      </p:sp>
      <p:pic>
        <p:nvPicPr>
          <p:cNvPr id="6146" name="Picture 2" descr="G:\DSC0273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3286125"/>
            <a:ext cx="22193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G:\vv_14_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75" y="4357688"/>
            <a:ext cx="3076575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TextBox 6"/>
          <p:cNvSpPr txBox="1">
            <a:spLocks noChangeArrowheads="1"/>
          </p:cNvSpPr>
          <p:nvPr/>
        </p:nvSpPr>
        <p:spPr bwMode="auto">
          <a:xfrm>
            <a:off x="285750" y="6429375"/>
            <a:ext cx="3479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solidFill>
                  <a:srgbClr val="FF0000"/>
                </a:solidFill>
                <a:latin typeface="Franklin Gothic Book"/>
              </a:rPr>
              <a:t>Рысева Ирина и Ширяев Саша</a:t>
            </a: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19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</a:t>
            </a: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«Путешествие в историю»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Наше село Великий Враг – мордовское село возникло в </a:t>
            </a:r>
          </a:p>
          <a:p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16 веке. Своё название оно получило из-за того, что расположено в местах больших оврагов. Старославянское «враг»- овраг , «ине»- большой, великий , «лей»- овраг. Отсюда и название: по-русски –Великий Враг, </a:t>
            </a:r>
          </a:p>
          <a:p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по- мордовски – «Инелей»</a:t>
            </a:r>
          </a:p>
          <a:p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Наш край в древности славился дремучими лесами. Проживавшая тогда здесь мордва занималась в основном, охотой. Жила она родами и придерживалась языческой веры. В одних местах поклонялись  Инешкепазу (Великому Богу), а в других почитали Чампаза (Старшего из Богов)</a:t>
            </a:r>
          </a:p>
          <a:p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43938" y="0"/>
            <a:ext cx="5000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714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25" y="4357688"/>
            <a:ext cx="6329363" cy="2114550"/>
          </a:xfrm>
        </p:spPr>
        <p:txBody>
          <a:bodyPr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Пусть говорят, что есть места иные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 мире есть иная красота.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я люблю места свои родные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Свои родные милые места.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48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9218" name="Picture 2" descr="G:\SP_A02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TextBox 4"/>
          <p:cNvSpPr txBox="1">
            <a:spLocks noChangeArrowheads="1"/>
          </p:cNvSpPr>
          <p:nvPr/>
        </p:nvSpPr>
        <p:spPr bwMode="auto">
          <a:xfrm>
            <a:off x="3714750" y="0"/>
            <a:ext cx="5572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Franklin Gothic Book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63" y="142875"/>
            <a:ext cx="5643562" cy="2616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«Чем в дальше в будущее входим,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Тем больше прошлым дорожим,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в старом красоту находим,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Хоть прошлому принадлежим.»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2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«Люблю тебя, земля мордовская!»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Времена теперь другие ,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и мысли и дела 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Далеко ушла Россия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страны какой была.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Умный сильный наш народ..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Свою землю бережёт.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преданья старины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Забывать мы не должны!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1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214313"/>
            <a:ext cx="7772400" cy="1214437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СЕЛО ИНЕЛЕЙ</a:t>
            </a:r>
            <a:br>
              <a:rPr lang="ru-RU" sz="4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</a:br>
            <a:r>
              <a:rPr lang="ru-RU" sz="4400" b="1" i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Шатковский</a:t>
            </a:r>
            <a:r>
              <a:rPr lang="ru-RU" sz="4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 </a:t>
            </a:r>
            <a:r>
              <a:rPr lang="ru-RU" sz="4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район</a:t>
            </a:r>
            <a:endParaRPr lang="ru-RU" sz="44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844823"/>
            <a:ext cx="7890073" cy="4727427"/>
          </a:xfrm>
        </p:spPr>
        <p:txBody>
          <a:bodyPr>
            <a:normAutofit fontScale="25000" lnSpcReduction="20000"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ru-RU" sz="176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ru-RU" sz="176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ru-RU" sz="17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1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Мордовская </a:t>
            </a:r>
            <a:r>
              <a:rPr lang="ru-RU" sz="11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земля!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1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 с детства дорога-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1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грусть моя, и радость моя,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1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нет тебя  милей,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1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Прекрасней и родней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1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Тебя, моя Мордовская земля</a:t>
            </a:r>
            <a:r>
              <a:rPr lang="ru-RU" sz="17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7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Содержимое 6" descr="IMG_0008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5365750" cy="6858000"/>
          </a:xfrm>
        </p:spPr>
      </p:pic>
      <p:pic>
        <p:nvPicPr>
          <p:cNvPr id="16386" name="Рисунок 3" descr="IMG_001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0" y="0"/>
            <a:ext cx="3714750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500" y="642938"/>
            <a:ext cx="7572375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Первая известная перепись деревни, которую провёл Тимофей Измайлов в 1628 году, показала ,в Великом Враге 25 дворов, 73 человека, 13 дворов вдовьих и 9 мест пустых дворовых. Присутствие вдовьих и  пустых дворов свидетельствует об участии </a:t>
            </a:r>
            <a:r>
              <a:rPr lang="ru-RU" sz="24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великовражцев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в восстании под предводительством Степана Разина, охватившем край в 1670 году. 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середине 19 века в селе идёт сильное расслоение населения. Появляются зажиточные крестьяне, у которых появляются маслобойки, мельницы, дубильни.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1914 году в селе 425 дворов,2490 жителей. В селе действует 16 ветряных мукомольных мельниц.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FFFF00"/>
              </a:solidFill>
              <a:latin typeface="+mn-lt"/>
            </a:endParaRP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</a:rPr>
              <a:t>Первые достопримечательности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4429125"/>
            <a:ext cx="8186738" cy="2286000"/>
          </a:xfrm>
        </p:spPr>
        <p:txBody>
          <a:bodyPr>
            <a:normAutofit fontScale="92500" lnSpcReduction="10000"/>
          </a:bodyPr>
          <a:lstStyle/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FFFF00"/>
                </a:solidFill>
              </a:rPr>
              <a:t>    </a:t>
            </a:r>
            <a:r>
              <a:rPr lang="ru-RU" b="1" dirty="0" smtClean="0">
                <a:solidFill>
                  <a:srgbClr val="FFFF00"/>
                </a:solidFill>
              </a:rPr>
              <a:t>В </a:t>
            </a:r>
            <a:r>
              <a:rPr lang="ru-RU" b="1" dirty="0">
                <a:solidFill>
                  <a:srgbClr val="FFFF00"/>
                </a:solidFill>
              </a:rPr>
              <a:t>1745 году </a:t>
            </a:r>
            <a:r>
              <a:rPr lang="ru-RU" b="1" dirty="0" err="1">
                <a:solidFill>
                  <a:srgbClr val="FFFF00"/>
                </a:solidFill>
              </a:rPr>
              <a:t>великовражцы</a:t>
            </a:r>
            <a:r>
              <a:rPr lang="ru-RU" b="1" dirty="0">
                <a:solidFill>
                  <a:srgbClr val="FFFF00"/>
                </a:solidFill>
              </a:rPr>
              <a:t> построили в деревне первую деревянную церковь и деревня стала селом, а в 1829 году в селе строится каменная церковь в честь Пресвятой </a:t>
            </a:r>
            <a:r>
              <a:rPr lang="ru-RU" b="1" dirty="0" err="1">
                <a:solidFill>
                  <a:srgbClr val="FFFF00"/>
                </a:solidFill>
              </a:rPr>
              <a:t>Живоначальной</a:t>
            </a:r>
            <a:r>
              <a:rPr lang="ru-RU" b="1" dirty="0">
                <a:solidFill>
                  <a:srgbClr val="FFFF00"/>
                </a:solidFill>
              </a:rPr>
              <a:t> Троицы.</a:t>
            </a:r>
          </a:p>
          <a:p>
            <a:pPr algn="just"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434" name="Рисунок 2" descr="IMG_000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501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428625" y="142875"/>
            <a:ext cx="92313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Franklin Gothic Book"/>
              </a:rPr>
              <a:t>Покаянный крест на месте разрушенного храма</a:t>
            </a:r>
          </a:p>
          <a:p>
            <a:pPr algn="ctr"/>
            <a:r>
              <a:rPr lang="ru-RU" sz="3200" b="1">
                <a:latin typeface="Franklin Gothic Book"/>
              </a:rPr>
              <a:t>  в селе Великий Враг.</a:t>
            </a:r>
          </a:p>
          <a:p>
            <a:r>
              <a:rPr lang="ru-RU" sz="3200" b="1">
                <a:latin typeface="Franklin Gothic Book"/>
              </a:rPr>
              <a:t>27.09.2009 год.</a:t>
            </a: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Первая школа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1914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1914 году строится первая 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школа, где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ведёт обучение учительница  Селезнёва Екатерина 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Ивановна, а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священник Левашов вёл в школе Закон Божий.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Недолго длилась радость местных ребятишек, в 1916 году  сгорел учительский дом, учительница уехала, и преподавание В Великом Враге прекратилось.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более чем 16-летнего перерыва в Великом Враге открывается школа крестьянской молодёжи, директором школы назначается </a:t>
            </a:r>
            <a:r>
              <a:rPr lang="ru-RU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Юрченков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И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снова ребятишки получают основные знания.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cap="none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СОЗДАНИЕ КОЛХОЗА «ТРУД»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коллективизации в селе были три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земельных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общества по совместной обработке земли. В период коллективизации 1931 году на их основе образовались три колхоза «Од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эрямо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(Новая жизнь), в которой вошло 22 хозяйства. Председателем колхоза был избран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Балалейкин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Никифорович.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Колхозы «Красный пахарь» и «Труд» возглавлял Сморчков Николай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Агеевич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1947 году три колхоза объединились в один колхоз «Труд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457200"/>
            <a:ext cx="7358062" cy="8382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Сохраним культуру мордовского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571500" y="1428750"/>
            <a:ext cx="8229600" cy="512603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400" b="1" dirty="0" smtClean="0"/>
              <a:t>    Понять и осмыслить культуру своего народа можно лишь тогда, когда ты ощущаешь её в самом себе. Когда для тебя вышитые бабушкой полотенца и скатерть становятся бесценными. И когда ты обращаешься к обрядам и традициям не только потому, что это кладезь мудрости, но и потому, что это –твои корни. Забывая их, мы разрываем связь времён и поколений.</a:t>
            </a:r>
          </a:p>
        </p:txBody>
      </p:sp>
      <p:pic>
        <p:nvPicPr>
          <p:cNvPr id="6146" name="Picture 2" descr="G:\DSC092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8" y="4071938"/>
            <a:ext cx="343376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G:\DSC092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4071938"/>
            <a:ext cx="485775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 descr="C:\Documents and Settings\Admin\Мои документы\Орнамент\444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500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C:\Documents and Settings\Admin\Мои документы\Орнамент\444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43938" y="0"/>
            <a:ext cx="5000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6" descr="C:\Documents and Settings\Admin\Мои документы\Орнамент\444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3" y="0"/>
            <a:ext cx="814387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6" descr="C:\Documents and Settings\Admin\Мои документы\Орнамент\444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3" y="6604000"/>
            <a:ext cx="814387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534</TotalTime>
  <Words>906</Words>
  <Application>Microsoft Office PowerPoint</Application>
  <PresentationFormat>Экран (4:3)</PresentationFormat>
  <Paragraphs>152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Трек</vt:lpstr>
      <vt:lpstr>  «ЛЮБИ И ЗНАЙ  СВОЙ КРАЙ РОДНОЙ» Направление «Край родной – я тебя воспеваю»</vt:lpstr>
      <vt:lpstr>Мой  край родной – Инелей Великий Враг  </vt:lpstr>
      <vt:lpstr>«Путешествие в историю»</vt:lpstr>
      <vt:lpstr>Презентация PowerPoint</vt:lpstr>
      <vt:lpstr>Первые достопримечательности</vt:lpstr>
      <vt:lpstr>Презентация PowerPoint</vt:lpstr>
      <vt:lpstr>Первая школа 1914 год</vt:lpstr>
      <vt:lpstr>СОЗДАНИЕ КОЛХОЗА «ТРУД»</vt:lpstr>
      <vt:lpstr>Сохраним культуру мордовского     народа</vt:lpstr>
      <vt:lpstr>Презентация PowerPoint</vt:lpstr>
      <vt:lpstr>Презентация PowerPoint</vt:lpstr>
      <vt:lpstr>Презентация PowerPoint</vt:lpstr>
      <vt:lpstr>Презентация PowerPoint</vt:lpstr>
      <vt:lpstr>«Этих дней не смолкнет слава» </vt:lpstr>
      <vt:lpstr>Они сражались за Родину</vt:lpstr>
      <vt:lpstr>Мы чтим память павших! </vt:lpstr>
      <vt:lpstr>Школа построенная в 1973 году.</vt:lpstr>
      <vt:lpstr> </vt:lpstr>
      <vt:lpstr>Презентация PowerPoint</vt:lpstr>
      <vt:lpstr>Новая дорога в селе</vt:lpstr>
      <vt:lpstr>Постройка новых домов</vt:lpstr>
      <vt:lpstr>Постройка сельского совета.</vt:lpstr>
      <vt:lpstr>МОУ Великовражская СОШ 2000 г.</vt:lpstr>
      <vt:lpstr>Здесь живет красота В каждом времени года  </vt:lpstr>
      <vt:lpstr>Но, а главное было и будет всегда Это жизнь и дела трудового народа Чем край наш силён, чем Россия горда</vt:lpstr>
      <vt:lpstr>«Как чуден наш родной язык….» </vt:lpstr>
      <vt:lpstr> </vt:lpstr>
      <vt:lpstr> </vt:lpstr>
      <vt:lpstr> </vt:lpstr>
      <vt:lpstr> </vt:lpstr>
      <vt:lpstr>Презентация PowerPoint</vt:lpstr>
      <vt:lpstr>«Люблю тебя, земля мордовская!»</vt:lpstr>
      <vt:lpstr>СЕЛО ИНЕЛЕЙ Шатковский район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«Мой  край родной – Инелей» Великий Враг.  </dc:title>
  <dc:creator>Admin</dc:creator>
  <cp:lastModifiedBy>User</cp:lastModifiedBy>
  <cp:revision>79</cp:revision>
  <dcterms:created xsi:type="dcterms:W3CDTF">2012-03-17T12:09:53Z</dcterms:created>
  <dcterms:modified xsi:type="dcterms:W3CDTF">2022-03-03T06:45:57Z</dcterms:modified>
</cp:coreProperties>
</file>